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handoutMasterIdLst>
    <p:handoutMasterId r:id="rId8"/>
  </p:handoutMasterIdLst>
  <p:sldIdLst>
    <p:sldId id="256" r:id="rId2"/>
    <p:sldId id="257" r:id="rId3"/>
    <p:sldId id="347" r:id="rId4"/>
    <p:sldId id="289" r:id="rId5"/>
    <p:sldId id="331" r:id="rId6"/>
  </p:sldIdLst>
  <p:sldSz cx="12192000" cy="6858000"/>
  <p:notesSz cx="6858000" cy="9144000"/>
  <p:embeddedFontLst>
    <p:embeddedFont>
      <p:font typeface="等线" panose="02010600030101010101" pitchFamily="2" charset="-122"/>
      <p:regular r:id="rId9"/>
      <p:bold r:id="rId10"/>
    </p:embeddedFont>
    <p:embeddedFont>
      <p:font typeface="字魂58号-创中黑" pitchFamily="2" charset="-122"/>
      <p:regular r:id="rId11"/>
    </p:embeddedFont>
    <p:embeddedFont>
      <p:font typeface="Calibri" panose="020F0502020204030204" pitchFamily="34" charset="0"/>
      <p:regular r:id="rId12"/>
      <p:bold r:id="rId13"/>
      <p:italic r:id="rId14"/>
      <p:boldItalic r:id="rId15"/>
    </p:embeddedFont>
    <p:embeddedFont>
      <p:font typeface="Cambria" panose="02040503050406030204" pitchFamily="18" charset="0"/>
      <p:regular r:id="rId16"/>
      <p:bold r:id="rId17"/>
      <p:italic r:id="rId18"/>
      <p:boldItalic r:id="rId19"/>
    </p:embeddedFont>
    <p:embeddedFont>
      <p:font typeface="Vogue-ExtraBold" panose="020B0500000000000000"/>
      <p:regular r:id="rId20"/>
    </p:embeddedFont>
  </p:embeddedFontLst>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7">
          <p15:clr>
            <a:srgbClr val="A4A3A4"/>
          </p15:clr>
        </p15:guide>
        <p15:guide id="2" pos="384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9492"/>
    <a:srgbClr val="F04A46"/>
    <a:srgbClr val="B859AB"/>
    <a:srgbClr val="349437"/>
    <a:srgbClr val="FCA309"/>
    <a:srgbClr val="F86C53"/>
    <a:srgbClr val="E5278F"/>
    <a:srgbClr val="246E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94" autoAdjust="0"/>
    <p:restoredTop sz="93447" autoAdjust="0"/>
  </p:normalViewPr>
  <p:slideViewPr>
    <p:cSldViewPr snapToGrid="0" showGuides="1">
      <p:cViewPr varScale="1">
        <p:scale>
          <a:sx n="115" d="100"/>
          <a:sy n="115" d="100"/>
        </p:scale>
        <p:origin x="272" y="184"/>
      </p:cViewPr>
      <p:guideLst>
        <p:guide orient="horz" pos="2207"/>
        <p:guide pos="3847"/>
      </p:guideLst>
    </p:cSldViewPr>
  </p:slideViewPr>
  <p:notesTextViewPr>
    <p:cViewPr>
      <p:scale>
        <a:sx n="150" d="100"/>
        <a:sy n="150" d="100"/>
      </p:scale>
      <p:origin x="0" y="0"/>
    </p:cViewPr>
  </p:notesTextViewPr>
  <p:sorterViewPr>
    <p:cViewPr>
      <p:scale>
        <a:sx n="100" d="100"/>
        <a:sy n="100" d="100"/>
      </p:scale>
      <p:origin x="0" y="-272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openxmlformats.org/officeDocument/2006/relationships/font" Target="fonts/font5.fntdata"/><Relationship Id="rId18" Type="http://schemas.openxmlformats.org/officeDocument/2006/relationships/font" Target="fonts/font10.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notesMaster" Target="notesMasters/notesMaster1.xml"/><Relationship Id="rId12" Type="http://schemas.openxmlformats.org/officeDocument/2006/relationships/font" Target="fonts/font4.fntdata"/><Relationship Id="rId17" Type="http://schemas.openxmlformats.org/officeDocument/2006/relationships/font" Target="fonts/font9.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7.fntdata"/><Relationship Id="rId23" Type="http://schemas.openxmlformats.org/officeDocument/2006/relationships/presProps" Target="presProps.xml"/><Relationship Id="rId10" Type="http://schemas.openxmlformats.org/officeDocument/2006/relationships/font" Target="fonts/font2.fntdata"/><Relationship Id="rId19"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字魂58号-创中黑" panose="00000500000000000000" charset="-122"/>
              <a:ea typeface="字魂58号-创中黑" panose="000005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字魂58号-创中黑" panose="00000500000000000000" charset="-122"/>
                <a:ea typeface="字魂58号-创中黑" panose="00000500000000000000" charset="-122"/>
              </a:rPr>
              <a:t>2024/2/20</a:t>
            </a:fld>
            <a:endParaRPr lang="zh-CN" altLang="en-US">
              <a:latin typeface="字魂58号-创中黑" panose="00000500000000000000" charset="-122"/>
              <a:ea typeface="字魂58号-创中黑" panose="000005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字魂58号-创中黑" panose="00000500000000000000" charset="-122"/>
              <a:ea typeface="字魂58号-创中黑" panose="000005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字魂58号-创中黑" panose="00000500000000000000" charset="-122"/>
                <a:ea typeface="字魂58号-创中黑" panose="00000500000000000000" charset="-122"/>
              </a:rPr>
              <a:t>‹#›</a:t>
            </a:fld>
            <a:endParaRPr lang="zh-CN" altLang="en-US">
              <a:latin typeface="字魂58号-创中黑" panose="00000500000000000000" charset="-122"/>
              <a:ea typeface="字魂58号-创中黑" panose="00000500000000000000"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8号-创中黑" panose="00000500000000000000" charset="-122"/>
                <a:ea typeface="字魂58号-创中黑" panose="00000500000000000000" charset="-122"/>
                <a:cs typeface="字魂58号-创中黑" panose="000005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8号-创中黑" panose="00000500000000000000" charset="-122"/>
                <a:ea typeface="字魂58号-创中黑" panose="00000500000000000000" charset="-122"/>
                <a:cs typeface="字魂58号-创中黑" panose="00000500000000000000" charset="-122"/>
              </a:defRPr>
            </a:lvl1pPr>
          </a:lstStyle>
          <a:p>
            <a:fld id="{3010FC2D-6559-4085-B572-5FB2293BF4B6}" type="datetimeFigureOut">
              <a:rPr lang="zh-CN" altLang="en-US" smtClean="0"/>
              <a:t>2024/2/20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8号-创中黑" panose="00000500000000000000" charset="-122"/>
                <a:ea typeface="字魂58号-创中黑" panose="00000500000000000000" charset="-122"/>
                <a:cs typeface="字魂58号-创中黑" panose="000005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8号-创中黑" panose="00000500000000000000" charset="-122"/>
                <a:ea typeface="字魂58号-创中黑" panose="00000500000000000000" charset="-122"/>
                <a:cs typeface="字魂58号-创中黑" panose="00000500000000000000" charset="-122"/>
              </a:defRPr>
            </a:lvl1pPr>
          </a:lstStyle>
          <a:p>
            <a:fld id="{1BE5AC8F-3EBA-49F6-BE56-16AFF91940C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1pPr>
    <a:lvl2pPr marL="4572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2pPr>
    <a:lvl3pPr marL="9144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3pPr>
    <a:lvl4pPr marL="13716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4pPr>
    <a:lvl5pPr marL="18288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B9B402-EB4E-4F1B-ABDA-469B162CF5B9}"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4F2CFAC5-EF1D-4526-B6C5-07B6C83F99E0}" type="datetimeFigureOut">
              <a:rPr lang="zh-CN" altLang="en-US" smtClean="0"/>
              <a:t>2024/2/20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5930160-2BCF-4E93-8737-9C5CB8E57A40}" type="slidenum">
              <a:rPr lang="zh-CN" altLang="en-US" smtClean="0"/>
              <a:t>‹#›</a:t>
            </a:fld>
            <a:endParaRPr lang="zh-CN" alt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39CF51-C57A-E60B-042F-FAA93471BD78}"/>
              </a:ext>
            </a:extLst>
          </p:cNvPr>
          <p:cNvPicPr>
            <a:picLocks noChangeAspect="1"/>
          </p:cNvPicPr>
          <p:nvPr/>
        </p:nvPicPr>
        <p:blipFill>
          <a:blip r:embed="rId3"/>
          <a:stretch>
            <a:fillRect/>
          </a:stretch>
        </p:blipFill>
        <p:spPr>
          <a:xfrm>
            <a:off x="644215" y="1074899"/>
            <a:ext cx="8138865" cy="4901609"/>
          </a:xfrm>
          <a:prstGeom prst="rect">
            <a:avLst/>
          </a:prstGeom>
        </p:spPr>
      </p:pic>
      <p:pic>
        <p:nvPicPr>
          <p:cNvPr id="3" name="Picture 2">
            <a:extLst>
              <a:ext uri="{FF2B5EF4-FFF2-40B4-BE49-F238E27FC236}">
                <a16:creationId xmlns:a16="http://schemas.microsoft.com/office/drawing/2014/main" id="{BF6DB8AB-29AC-AD5D-2FA0-A0582019A382}"/>
              </a:ext>
            </a:extLst>
          </p:cNvPr>
          <p:cNvPicPr>
            <a:picLocks noChangeAspect="1"/>
          </p:cNvPicPr>
          <p:nvPr/>
        </p:nvPicPr>
        <p:blipFill>
          <a:blip r:embed="rId4"/>
          <a:stretch>
            <a:fillRect/>
          </a:stretch>
        </p:blipFill>
        <p:spPr>
          <a:xfrm>
            <a:off x="8582913" y="1074899"/>
            <a:ext cx="1523956" cy="1508868"/>
          </a:xfrm>
          <a:prstGeom prst="rect">
            <a:avLst/>
          </a:prstGeom>
        </p:spPr>
      </p:pic>
      <p:pic>
        <p:nvPicPr>
          <p:cNvPr id="18" name="Picture 17">
            <a:extLst>
              <a:ext uri="{FF2B5EF4-FFF2-40B4-BE49-F238E27FC236}">
                <a16:creationId xmlns:a16="http://schemas.microsoft.com/office/drawing/2014/main" id="{7F8FBB94-95FC-C058-842E-DFD27CF0DD01}"/>
              </a:ext>
            </a:extLst>
          </p:cNvPr>
          <p:cNvPicPr>
            <a:picLocks noChangeAspect="1"/>
          </p:cNvPicPr>
          <p:nvPr/>
        </p:nvPicPr>
        <p:blipFill>
          <a:blip r:embed="rId5"/>
          <a:stretch>
            <a:fillRect/>
          </a:stretch>
        </p:blipFill>
        <p:spPr>
          <a:xfrm>
            <a:off x="3614588" y="2431619"/>
            <a:ext cx="4386172" cy="265911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CD52EE99-EB7F-42DB-A712-1A309202EB49}"/>
              </a:ext>
            </a:extLst>
          </p:cNvPr>
          <p:cNvSpPr/>
          <p:nvPr/>
        </p:nvSpPr>
        <p:spPr>
          <a:xfrm>
            <a:off x="1270535" y="625240"/>
            <a:ext cx="8816742" cy="1340888"/>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D8FF5BF-4E11-9FDB-F87D-3E2264D57CB9}"/>
              </a:ext>
            </a:extLst>
          </p:cNvPr>
          <p:cNvSpPr txBox="1"/>
          <p:nvPr/>
        </p:nvSpPr>
        <p:spPr>
          <a:xfrm>
            <a:off x="1451608" y="636537"/>
            <a:ext cx="8209280" cy="1323439"/>
          </a:xfrm>
          <a:prstGeom prst="rect">
            <a:avLst/>
          </a:prstGeom>
          <a:noFill/>
        </p:spPr>
        <p:txBody>
          <a:bodyPr wrap="square">
            <a:spAutoFit/>
          </a:bodyPr>
          <a:lstStyle/>
          <a:p>
            <a:pPr algn="ctr" rtl="0"/>
            <a:r>
              <a:rPr lang="vi-VN" sz="4000" b="1" i="0" dirty="0">
                <a:solidFill>
                  <a:srgbClr val="C00000"/>
                </a:solidFill>
                <a:effectLst/>
                <a:latin typeface="Cambria" panose="02040503050406030204" pitchFamily="18" charset="0"/>
                <a:ea typeface="Cambria" panose="02040503050406030204" pitchFamily="18" charset="0"/>
              </a:rPr>
              <a:t>1. Đoạn văn dưới đây có mấy câu? Nhờ đâu em biết như vậy?</a:t>
            </a:r>
          </a:p>
        </p:txBody>
      </p:sp>
      <p:sp>
        <p:nvSpPr>
          <p:cNvPr id="7" name="圆角矩形 17">
            <a:extLst>
              <a:ext uri="{FF2B5EF4-FFF2-40B4-BE49-F238E27FC236}">
                <a16:creationId xmlns:a16="http://schemas.microsoft.com/office/drawing/2014/main" id="{326FC005-F364-9192-F6DF-FF8D2ACF2DB3}"/>
              </a:ext>
            </a:extLst>
          </p:cNvPr>
          <p:cNvSpPr/>
          <p:nvPr/>
        </p:nvSpPr>
        <p:spPr>
          <a:xfrm>
            <a:off x="619760" y="2110188"/>
            <a:ext cx="9041128" cy="474781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0" name="TextBox 9">
            <a:extLst>
              <a:ext uri="{FF2B5EF4-FFF2-40B4-BE49-F238E27FC236}">
                <a16:creationId xmlns:a16="http://schemas.microsoft.com/office/drawing/2014/main" id="{1DDF1659-4B89-BBC4-6668-70F219BA05EC}"/>
              </a:ext>
            </a:extLst>
          </p:cNvPr>
          <p:cNvSpPr txBox="1"/>
          <p:nvPr/>
        </p:nvSpPr>
        <p:spPr>
          <a:xfrm>
            <a:off x="921984" y="2220070"/>
            <a:ext cx="8465855" cy="4401205"/>
          </a:xfrm>
          <a:prstGeom prst="rect">
            <a:avLst/>
          </a:prstGeom>
          <a:noFill/>
        </p:spPr>
        <p:txBody>
          <a:bodyPr wrap="square">
            <a:spAutoFit/>
          </a:bodyPr>
          <a:lstStyle/>
          <a:p>
            <a:pPr algn="just" rtl="0"/>
            <a:r>
              <a:rPr lang="vi-VN" sz="3500" b="1" i="0" dirty="0">
                <a:solidFill>
                  <a:srgbClr val="000000"/>
                </a:solidFill>
                <a:effectLst/>
                <a:latin typeface="Cambria" panose="02040503050406030204" pitchFamily="18" charset="0"/>
                <a:ea typeface="Cambria" panose="02040503050406030204" pitchFamily="18" charset="0"/>
              </a:rPr>
              <a:t>Anh em tôi ở cùng bà nội từ bé. Những đêm hè, bà thường trải chiếu ở giữa sân gạch. Bà ngồi đó xem chúng tôi chạy nhảy, nô đùa đủ trò. Ba biết nhiều câu chuyện cổ tích. Chúng tôi đã thuộc lòng những câu chuyện bà kể. Chẳng hiểu vì sao chúng tôi vẫn thấy hảo hức mỗi lần được nghe bà kể chuyện?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7"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9">
            <a:extLst>
              <a:ext uri="{FF2B5EF4-FFF2-40B4-BE49-F238E27FC236}">
                <a16:creationId xmlns:a16="http://schemas.microsoft.com/office/drawing/2014/main" id="{79FA75F7-4717-A484-ABF4-ADA664357C23}"/>
              </a:ext>
            </a:extLst>
          </p:cNvPr>
          <p:cNvSpPr/>
          <p:nvPr/>
        </p:nvSpPr>
        <p:spPr>
          <a:xfrm>
            <a:off x="1090863" y="0"/>
            <a:ext cx="10010273" cy="1655545"/>
          </a:xfrm>
          <a:prstGeom prst="roundRect">
            <a:avLst/>
          </a:prstGeom>
          <a:solidFill>
            <a:schemeClr val="bg2"/>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571A2D3E-59FA-6727-5AEA-47B433A20D35}"/>
              </a:ext>
            </a:extLst>
          </p:cNvPr>
          <p:cNvSpPr txBox="1"/>
          <p:nvPr/>
        </p:nvSpPr>
        <p:spPr>
          <a:xfrm>
            <a:off x="1090863" y="179060"/>
            <a:ext cx="10010273" cy="1077218"/>
          </a:xfrm>
          <a:prstGeom prst="rect">
            <a:avLst/>
          </a:prstGeom>
          <a:noFill/>
        </p:spPr>
        <p:txBody>
          <a:bodyPr wrap="square">
            <a:spAutoFit/>
          </a:bodyPr>
          <a:lstStyle/>
          <a:p>
            <a:pPr algn="ctr"/>
            <a:r>
              <a:rPr lang="vi-VN" sz="3200" b="1" i="0" dirty="0">
                <a:solidFill>
                  <a:srgbClr val="002060"/>
                </a:solidFill>
                <a:effectLst/>
                <a:latin typeface="Cambria" panose="02040503050406030204" pitchFamily="18" charset="0"/>
                <a:ea typeface="Cambria" panose="02040503050406030204" pitchFamily="18" charset="0"/>
              </a:rPr>
              <a:t>2. Xét các kết hợp từ dưới đây, cho biết trường hợp nào là câu, trường hợp nào chưa phải là câu. Vì sao? </a:t>
            </a:r>
            <a:endParaRPr lang="en-SG" sz="32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B675999-4562-6BD9-6AFB-1740F3729EEB}"/>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03729" y="1723210"/>
            <a:ext cx="11384541" cy="4562086"/>
          </a:xfrm>
          <a:prstGeom prst="rect">
            <a:avLst/>
          </a:prstGeom>
        </p:spPr>
      </p:pic>
    </p:spTree>
    <p:extLst>
      <p:ext uri="{BB962C8B-B14F-4D97-AF65-F5344CB8AC3E}">
        <p14:creationId xmlns:p14="http://schemas.microsoft.com/office/powerpoint/2010/main" val="9043941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7">
            <a:extLst>
              <a:ext uri="{FF2B5EF4-FFF2-40B4-BE49-F238E27FC236}">
                <a16:creationId xmlns:a16="http://schemas.microsoft.com/office/drawing/2014/main" id="{E52A2908-F0FE-E2E6-16A9-EF09B5151104}"/>
              </a:ext>
            </a:extLst>
          </p:cNvPr>
          <p:cNvSpPr/>
          <p:nvPr/>
        </p:nvSpPr>
        <p:spPr>
          <a:xfrm>
            <a:off x="494580" y="246924"/>
            <a:ext cx="11369040" cy="145964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17" name="文本框 21">
            <a:extLst>
              <a:ext uri="{FF2B5EF4-FFF2-40B4-BE49-F238E27FC236}">
                <a16:creationId xmlns:a16="http://schemas.microsoft.com/office/drawing/2014/main" id="{45320CA7-0451-79D0-0B3C-F255B8941253}"/>
              </a:ext>
            </a:extLst>
          </p:cNvPr>
          <p:cNvSpPr txBox="1"/>
          <p:nvPr/>
        </p:nvSpPr>
        <p:spPr>
          <a:xfrm>
            <a:off x="542421" y="246924"/>
            <a:ext cx="11107157" cy="1477328"/>
          </a:xfrm>
          <a:prstGeom prst="rect">
            <a:avLst/>
          </a:prstGeom>
          <a:noFill/>
          <a:ln>
            <a:noFill/>
          </a:ln>
        </p:spPr>
        <p:txBody>
          <a:bodyPr wrap="square">
            <a:spAutoFit/>
          </a:bodyPr>
          <a:lstStyle/>
          <a:p>
            <a:pPr lvl="0" algn="ctr">
              <a:defRPr/>
            </a:pPr>
            <a:r>
              <a:rPr lang="vi-VN" sz="4500" b="1" dirty="0">
                <a:solidFill>
                  <a:srgbClr val="C00000"/>
                </a:solidFill>
                <a:latin typeface="Cambria" panose="02040503050406030204" pitchFamily="18" charset="0"/>
                <a:ea typeface="Cambria" panose="02040503050406030204" pitchFamily="18" charset="0"/>
              </a:rPr>
              <a:t>3. Sắp xếp các từ ngữ dưới đây thành câu. Viết câu vào vở.</a:t>
            </a:r>
            <a:endParaRPr kumimoji="0" lang="en-US" altLang="zh-CN"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Vogue-ExtraBold" panose="020B0500000000000000" pitchFamily="34" charset="0"/>
              <a:sym typeface="思源黑体 CN" panose="020B0500000000000000" pitchFamily="34" charset="-122"/>
            </a:endParaRPr>
          </a:p>
        </p:txBody>
      </p:sp>
      <p:sp>
        <p:nvSpPr>
          <p:cNvPr id="19" name="TextBox 18">
            <a:extLst>
              <a:ext uri="{FF2B5EF4-FFF2-40B4-BE49-F238E27FC236}">
                <a16:creationId xmlns:a16="http://schemas.microsoft.com/office/drawing/2014/main" id="{CE34277A-2C5B-77F6-FA51-94746A520113}"/>
              </a:ext>
            </a:extLst>
          </p:cNvPr>
          <p:cNvSpPr txBox="1"/>
          <p:nvPr/>
        </p:nvSpPr>
        <p:spPr>
          <a:xfrm>
            <a:off x="762000" y="2476699"/>
            <a:ext cx="11257280" cy="2554545"/>
          </a:xfrm>
          <a:prstGeom prst="rect">
            <a:avLst/>
          </a:prstGeom>
          <a:noFill/>
        </p:spPr>
        <p:txBody>
          <a:bodyPr wrap="square">
            <a:spAutoFit/>
          </a:bodyPr>
          <a:lstStyle/>
          <a:p>
            <a:pPr algn="just" rtl="0"/>
            <a:r>
              <a:rPr lang="vi-VN" sz="4000" b="1" i="0" dirty="0">
                <a:solidFill>
                  <a:srgbClr val="000000"/>
                </a:solidFill>
                <a:effectLst/>
                <a:latin typeface="Cambria" panose="02040503050406030204" pitchFamily="18" charset="0"/>
                <a:ea typeface="Cambria" panose="02040503050406030204" pitchFamily="18" charset="0"/>
              </a:rPr>
              <a:t>a. chữa bệnh/ ông/ cứu người/ để</a:t>
            </a:r>
          </a:p>
          <a:p>
            <a:pPr algn="just" rtl="0"/>
            <a:r>
              <a:rPr lang="vi-VN" sz="4000" b="1" i="0" dirty="0">
                <a:solidFill>
                  <a:srgbClr val="000000"/>
                </a:solidFill>
                <a:effectLst/>
                <a:latin typeface="Cambria" panose="02040503050406030204" pitchFamily="18" charset="0"/>
                <a:ea typeface="Cambria" panose="02040503050406030204" pitchFamily="18" charset="0"/>
              </a:rPr>
              <a:t>b. khám bệnh/ miễn phí/ ông/ cho ai</a:t>
            </a:r>
          </a:p>
          <a:p>
            <a:pPr algn="just" rtl="0"/>
            <a:r>
              <a:rPr lang="vi-VN" sz="4000" b="1" i="0" dirty="0">
                <a:solidFill>
                  <a:srgbClr val="000000"/>
                </a:solidFill>
                <a:effectLst/>
                <a:latin typeface="Cambria" panose="02040503050406030204" pitchFamily="18" charset="0"/>
                <a:ea typeface="Cambria" panose="02040503050406030204" pitchFamily="18" charset="0"/>
              </a:rPr>
              <a:t>c. phải tập thể dục/ cháu/ nhé/ thường xuyên</a:t>
            </a:r>
          </a:p>
          <a:p>
            <a:pPr algn="just" rtl="0"/>
            <a:r>
              <a:rPr lang="vi-VN" sz="4000" b="1" i="0" dirty="0">
                <a:solidFill>
                  <a:srgbClr val="000000"/>
                </a:solidFill>
                <a:effectLst/>
                <a:latin typeface="Cambria" panose="02040503050406030204" pitchFamily="18" charset="0"/>
                <a:ea typeface="Cambria" panose="02040503050406030204" pitchFamily="18" charset="0"/>
              </a:rPr>
              <a:t>d. lắm/ ông ấy/ thương người</a:t>
            </a: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FF3B1258-4547-161C-B291-56368029DB21}"/>
              </a:ext>
            </a:extLst>
          </p:cNvPr>
          <p:cNvSpPr/>
          <p:nvPr/>
        </p:nvSpPr>
        <p:spPr>
          <a:xfrm>
            <a:off x="660215" y="1364079"/>
            <a:ext cx="9144185" cy="4797240"/>
          </a:xfrm>
          <a:prstGeom prst="roundRect">
            <a:avLst/>
          </a:prstGeom>
          <a:solidFill>
            <a:schemeClr val="bg2">
              <a:lumMod val="9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500" b="1" dirty="0">
              <a:solidFill>
                <a:schemeClr val="tx1"/>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9F5C959E-69C1-6964-5D56-A4A4CAC0DB99}"/>
              </a:ext>
            </a:extLst>
          </p:cNvPr>
          <p:cNvGrpSpPr/>
          <p:nvPr/>
        </p:nvGrpSpPr>
        <p:grpSpPr>
          <a:xfrm>
            <a:off x="1679478" y="74630"/>
            <a:ext cx="6037566" cy="1323439"/>
            <a:chOff x="3148709" y="942633"/>
            <a:chExt cx="7109100" cy="1373954"/>
          </a:xfrm>
        </p:grpSpPr>
        <p:sp>
          <p:nvSpPr>
            <p:cNvPr id="6" name="Rectangle: Rounded Corners 7">
              <a:extLst>
                <a:ext uri="{FF2B5EF4-FFF2-40B4-BE49-F238E27FC236}">
                  <a16:creationId xmlns:a16="http://schemas.microsoft.com/office/drawing/2014/main" id="{5982996E-5693-566B-2128-7E59F2C2D5E5}"/>
                </a:ext>
              </a:extLst>
            </p:cNvPr>
            <p:cNvSpPr/>
            <p:nvPr/>
          </p:nvSpPr>
          <p:spPr>
            <a:xfrm>
              <a:off x="4004693" y="966106"/>
              <a:ext cx="5397132" cy="1256432"/>
            </a:xfrm>
            <a:prstGeom prst="roundRect">
              <a:avLst>
                <a:gd name="adj" fmla="val 50000"/>
              </a:avLst>
            </a:prstGeom>
            <a:solidFill>
              <a:srgbClr val="81C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文本框 21">
              <a:extLst>
                <a:ext uri="{FF2B5EF4-FFF2-40B4-BE49-F238E27FC236}">
                  <a16:creationId xmlns:a16="http://schemas.microsoft.com/office/drawing/2014/main" id="{54484D77-4E90-A415-6812-85FD2C7F83C7}"/>
                </a:ext>
              </a:extLst>
            </p:cNvPr>
            <p:cNvSpPr txBox="1"/>
            <p:nvPr/>
          </p:nvSpPr>
          <p:spPr>
            <a:xfrm>
              <a:off x="3148709" y="942633"/>
              <a:ext cx="7109100" cy="137395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8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GHI NHỚ</a:t>
              </a:r>
              <a:endParaRPr kumimoji="0" lang="zh-CN" altLang="en-US" sz="8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sp>
        <p:nvSpPr>
          <p:cNvPr id="10" name="TextBox 9">
            <a:extLst>
              <a:ext uri="{FF2B5EF4-FFF2-40B4-BE49-F238E27FC236}">
                <a16:creationId xmlns:a16="http://schemas.microsoft.com/office/drawing/2014/main" id="{B8F07016-D5A7-068E-52CD-EFA0693C19D0}"/>
              </a:ext>
            </a:extLst>
          </p:cNvPr>
          <p:cNvSpPr txBox="1"/>
          <p:nvPr/>
        </p:nvSpPr>
        <p:spPr>
          <a:xfrm>
            <a:off x="660214" y="1432060"/>
            <a:ext cx="9144185" cy="4524315"/>
          </a:xfrm>
          <a:prstGeom prst="rect">
            <a:avLst/>
          </a:prstGeom>
          <a:noFill/>
        </p:spPr>
        <p:txBody>
          <a:bodyPr wrap="square" rtlCol="0">
            <a:spAutoFit/>
          </a:bodyPr>
          <a:lstStyle/>
          <a:p>
            <a:pPr algn="just" rtl="0"/>
            <a:r>
              <a:rPr lang="vi-VN" sz="4800" dirty="0">
                <a:latin typeface="Cambria" panose="02040503050406030204" pitchFamily="18" charset="0"/>
                <a:ea typeface="Cambria" panose="02040503050406030204" pitchFamily="18" charset="0"/>
              </a:rPr>
              <a:t>-</a:t>
            </a:r>
            <a:r>
              <a:rPr lang="vi-VN" sz="4800" b="0" i="0" dirty="0">
                <a:solidFill>
                  <a:srgbClr val="000000"/>
                </a:solidFill>
                <a:effectLst/>
                <a:latin typeface="Cambria" panose="02040503050406030204" pitchFamily="18" charset="0"/>
                <a:ea typeface="Cambria" panose="02040503050406030204" pitchFamily="18" charset="0"/>
              </a:rPr>
              <a:t> Câu là một tập hợp từ, thường diễn đạt một ý trọn vẹn.</a:t>
            </a:r>
          </a:p>
          <a:p>
            <a:pPr algn="just" rtl="0"/>
            <a:r>
              <a:rPr lang="vi-VN" sz="4800" b="0" i="0" dirty="0">
                <a:solidFill>
                  <a:srgbClr val="000000"/>
                </a:solidFill>
                <a:effectLst/>
                <a:latin typeface="Cambria" panose="02040503050406030204" pitchFamily="18" charset="0"/>
                <a:ea typeface="Cambria" panose="02040503050406030204" pitchFamily="18" charset="0"/>
              </a:rPr>
              <a:t>- Các từ trong câu được sắp xếp theo một trật tự hợp lí.</a:t>
            </a:r>
          </a:p>
          <a:p>
            <a:pPr algn="just" rtl="0"/>
            <a:r>
              <a:rPr lang="vi-VN" sz="4800" b="0" i="0" dirty="0">
                <a:solidFill>
                  <a:srgbClr val="000000"/>
                </a:solidFill>
                <a:effectLst/>
                <a:latin typeface="Cambria" panose="02040503050406030204" pitchFamily="18" charset="0"/>
                <a:ea typeface="Cambria" panose="02040503050406030204" pitchFamily="18" charset="0"/>
              </a:rPr>
              <a:t>- Chữ cái đầu câu phải viết hoa. Cuối câu phải có dấu kết thúc câu.</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小学生心理健康教育PPT模板.pptx"/>
</p:tagLst>
</file>

<file path=ppt/tags/tag2.xml><?xml version="1.0" encoding="utf-8"?>
<p:tagLst xmlns:a="http://schemas.openxmlformats.org/drawingml/2006/main" xmlns:r="http://schemas.openxmlformats.org/officeDocument/2006/relationships" xmlns:p="http://schemas.openxmlformats.org/presentationml/2006/main">
  <p:tag name="KSO_WM_SLIDE_ITEM_CNT" val="7"/>
</p:tagLst>
</file>

<file path=ppt/theme/theme1.xml><?xml version="1.0" encoding="utf-8"?>
<a:theme xmlns:a="http://schemas.openxmlformats.org/drawingml/2006/main" name="-">
  <a:themeElements>
    <a:clrScheme name="紫色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www.33ppt.com</Template>
  <TotalTime>515</TotalTime>
  <Words>238</Words>
  <Application>Microsoft Macintosh PowerPoint</Application>
  <PresentationFormat>Widescreen</PresentationFormat>
  <Paragraphs>17</Paragraphs>
  <Slides>5</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字魂58号-创中黑</vt:lpstr>
      <vt:lpstr>Calibri</vt:lpstr>
      <vt:lpstr>等线</vt:lpstr>
      <vt:lpstr>Arial</vt:lpstr>
      <vt:lpstr>Cambria</vt:lpstr>
      <vt:lpstr>Vogue-ExtraBold</vt:lpstr>
      <vt:lpstr>-</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Hi</dc:creator>
  <cp:lastModifiedBy>Microsoft Office User</cp:lastModifiedBy>
  <cp:revision>30</cp:revision>
  <dcterms:created xsi:type="dcterms:W3CDTF">2019-12-23T13:05:00Z</dcterms:created>
  <dcterms:modified xsi:type="dcterms:W3CDTF">2024-02-20T05:29:27Z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